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4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4D4D4D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8D8D8"/>
          </a:solidFill>
        </a:fill>
      </a:tcStyle>
    </a:wholeTbl>
    <a:band2H>
      <a:tcTxStyle b="def" i="def"/>
      <a:tcStyle>
        <a:tcBdr/>
        <a:fill>
          <a:solidFill>
            <a:srgbClr val="EDEDED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8D8D8"/>
          </a:solidFill>
        </a:fill>
      </a:tcStyle>
    </a:wholeTbl>
    <a:band2H>
      <a:tcTxStyle b="def" i="def"/>
      <a:tcStyle>
        <a:tcBdr/>
        <a:fill>
          <a:solidFill>
            <a:srgbClr val="EDEDED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D4D4D"/>
        </a:fontRef>
        <a:srgbClr val="4D4D4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D4D4D"/>
              </a:solidFill>
              <a:prstDash val="solid"/>
              <a:round/>
            </a:ln>
          </a:top>
          <a:bottom>
            <a:ln w="254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D4D4D"/>
              </a:solidFill>
              <a:prstDash val="solid"/>
              <a:round/>
            </a:ln>
          </a:top>
          <a:bottom>
            <a:ln w="254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4D4D4D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4D4D4D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4D4D4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rgbClr val="4D4D4D"/>
              </a:solidFill>
              <a:prstDash val="solid"/>
              <a:round/>
            </a:ln>
          </a:left>
          <a:right>
            <a:ln w="12700" cap="flat">
              <a:solidFill>
                <a:srgbClr val="4D4D4D"/>
              </a:solidFill>
              <a:prstDash val="solid"/>
              <a:round/>
            </a:ln>
          </a:right>
          <a:top>
            <a:ln w="12700" cap="flat">
              <a:solidFill>
                <a:srgbClr val="4D4D4D"/>
              </a:solidFill>
              <a:prstDash val="solid"/>
              <a:round/>
            </a:ln>
          </a:top>
          <a:bottom>
            <a:ln w="127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solidFill>
                <a:srgbClr val="4D4D4D"/>
              </a:solidFill>
              <a:prstDash val="solid"/>
              <a:round/>
            </a:ln>
          </a:insideH>
          <a:insideV>
            <a:ln w="12700" cap="flat">
              <a:solidFill>
                <a:srgbClr val="4D4D4D"/>
              </a:solidFill>
              <a:prstDash val="solid"/>
              <a:round/>
            </a:ln>
          </a:insideV>
        </a:tcBdr>
        <a:fill>
          <a:solidFill>
            <a:srgbClr val="4D4D4D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rgbClr val="4D4D4D"/>
              </a:solidFill>
              <a:prstDash val="solid"/>
              <a:round/>
            </a:ln>
          </a:left>
          <a:right>
            <a:ln w="12700" cap="flat">
              <a:solidFill>
                <a:srgbClr val="4D4D4D"/>
              </a:solidFill>
              <a:prstDash val="solid"/>
              <a:round/>
            </a:ln>
          </a:right>
          <a:top>
            <a:ln w="12700" cap="flat">
              <a:solidFill>
                <a:srgbClr val="4D4D4D"/>
              </a:solidFill>
              <a:prstDash val="solid"/>
              <a:round/>
            </a:ln>
          </a:top>
          <a:bottom>
            <a:ln w="127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solidFill>
                <a:srgbClr val="4D4D4D"/>
              </a:solidFill>
              <a:prstDash val="solid"/>
              <a:round/>
            </a:ln>
          </a:insideH>
          <a:insideV>
            <a:ln w="12700" cap="flat">
              <a:solidFill>
                <a:srgbClr val="4D4D4D"/>
              </a:solidFill>
              <a:prstDash val="solid"/>
              <a:round/>
            </a:ln>
          </a:insideV>
        </a:tcBdr>
        <a:fill>
          <a:solidFill>
            <a:srgbClr val="4D4D4D">
              <a:alpha val="20000"/>
            </a:srgbClr>
          </a:solidFill>
        </a:fill>
      </a:tcStyle>
    </a:firstCol>
    <a:lastRow>
      <a:tcTxStyle b="on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rgbClr val="4D4D4D"/>
              </a:solidFill>
              <a:prstDash val="solid"/>
              <a:round/>
            </a:ln>
          </a:left>
          <a:right>
            <a:ln w="12700" cap="flat">
              <a:solidFill>
                <a:srgbClr val="4D4D4D"/>
              </a:solidFill>
              <a:prstDash val="solid"/>
              <a:round/>
            </a:ln>
          </a:right>
          <a:top>
            <a:ln w="50800" cap="flat">
              <a:solidFill>
                <a:srgbClr val="4D4D4D"/>
              </a:solidFill>
              <a:prstDash val="solid"/>
              <a:round/>
            </a:ln>
          </a:top>
          <a:bottom>
            <a:ln w="127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solidFill>
                <a:srgbClr val="4D4D4D"/>
              </a:solidFill>
              <a:prstDash val="solid"/>
              <a:round/>
            </a:ln>
          </a:insideH>
          <a:insideV>
            <a:ln w="12700" cap="flat">
              <a:solidFill>
                <a:srgbClr val="4D4D4D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D4D4D"/>
        </a:fontRef>
        <a:srgbClr val="4D4D4D"/>
      </a:tcTxStyle>
      <a:tcStyle>
        <a:tcBdr>
          <a:left>
            <a:ln w="12700" cap="flat">
              <a:solidFill>
                <a:srgbClr val="4D4D4D"/>
              </a:solidFill>
              <a:prstDash val="solid"/>
              <a:round/>
            </a:ln>
          </a:left>
          <a:right>
            <a:ln w="12700" cap="flat">
              <a:solidFill>
                <a:srgbClr val="4D4D4D"/>
              </a:solidFill>
              <a:prstDash val="solid"/>
              <a:round/>
            </a:ln>
          </a:right>
          <a:top>
            <a:ln w="12700" cap="flat">
              <a:solidFill>
                <a:srgbClr val="4D4D4D"/>
              </a:solidFill>
              <a:prstDash val="solid"/>
              <a:round/>
            </a:ln>
          </a:top>
          <a:bottom>
            <a:ln w="25400" cap="flat">
              <a:solidFill>
                <a:srgbClr val="4D4D4D"/>
              </a:solidFill>
              <a:prstDash val="solid"/>
              <a:round/>
            </a:ln>
          </a:bottom>
          <a:insideH>
            <a:ln w="12700" cap="flat">
              <a:solidFill>
                <a:srgbClr val="4D4D4D"/>
              </a:solidFill>
              <a:prstDash val="solid"/>
              <a:round/>
            </a:ln>
          </a:insideH>
          <a:insideV>
            <a:ln w="12700" cap="flat">
              <a:solidFill>
                <a:srgbClr val="4D4D4D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3" name="Shape 1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"/>
            </a:pPr>
            <a:r>
              <a:t>Dataset is obtained from Data.world</a:t>
            </a:r>
          </a:p>
          <a:p>
            <a:pPr>
              <a:defRPr sz="1000"/>
            </a:pPr>
            <a:r>
              <a:t>Target: PTS (continous variable) </a:t>
            </a:r>
          </a:p>
          <a:p>
            <a:pPr>
              <a:defRPr sz="1000"/>
            </a:pPr>
            <a:r>
              <a:t>Goal: Analyze if the player is going to be retained in next period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defRPr sz="1000"/>
            </a:pPr>
            <a:r>
              <a:t>Insights:</a:t>
            </a:r>
          </a:p>
          <a:p>
            <a:pPr marL="457200" indent="-295275">
              <a:lnSpc>
                <a:spcPct val="115000"/>
              </a:lnSpc>
              <a:spcBef>
                <a:spcPts val="1100"/>
              </a:spcBef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We can verify the presence of null values in column by looking at the count of each column. Evidently FG%, 3P% etc have null values present in it.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Maximum length of a basketball game is 43 minutes (column MP).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Average age of players is 26 years.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On an average a players score 7.8 point per game.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Maximum points made per game is 36 while minimum is zero.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AutoNum type="arabicPeriod" startAt="1"/>
              <a:defRPr sz="1000"/>
            </a:pPr>
            <a:r>
              <a:t>Maximum number of games played by a player is 85 while the minimum is 1.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defRPr sz="1000"/>
            </a:pPr>
            <a:r>
              <a:t>Insights:</a:t>
            </a:r>
          </a:p>
          <a:p>
            <a:pPr marL="457200" indent="-295275">
              <a:lnSpc>
                <a:spcPct val="115000"/>
              </a:lnSpc>
              <a:spcBef>
                <a:spcPts val="1100"/>
              </a:spcBef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Type is DataFrame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Total number of Rows: 14573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Total number of Columns: 32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There are four data types: float64, int64, object, boolean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There are null values in some of the features like FG%, 3P% etc (we will explore null values later in the code)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The table has 23 columns. Most columns have a value for each of the rows (all 14573 values are non-null). Some columns do have missing values and less than 14573 non-null values.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Each row has a row label (aka the index) with values ranging from 0 to 14572.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The approximate amount of RAM used to hold the Data Frame is provided as well.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hape 1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295275"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Evidently, out of 32 columns 5 columns contains missing values.</a:t>
            </a:r>
          </a:p>
          <a:p>
            <a:pPr marL="457200" indent="-295275">
              <a:lnSpc>
                <a:spcPct val="115000"/>
              </a:lnSpc>
              <a:buClr>
                <a:srgbClr val="000000"/>
              </a:buClr>
              <a:buSzPts val="1000"/>
              <a:buFont typeface="Arial"/>
              <a:buChar char="●"/>
              <a:defRPr sz="1000"/>
            </a:pPr>
            <a:r>
              <a:t>Treatment: Because these columns are associated with number of goals made or attempted, it is safe to replace these missing values with zero.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/>
            <a:r>
              <a:t>Jaspreet: It is quite evident with each season, shooting 3 Points have increased significantly.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/>
            <a:r>
              <a:t>To make the left squed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1" name="Shape 2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r>
              <a:t>Coming to data modeling we were interested in doing three things </a:t>
            </a:r>
          </a:p>
          <a:p>
            <a:pPr>
              <a:defRPr sz="1100"/>
            </a:pPr>
            <a:r>
              <a:t> And fourth one is our main objective of the project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/>
            <a:r>
              <a:t>Horizontal lines because that all those samples belong to the same region and this is how decision trees work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188832" y="1167735"/>
            <a:ext cx="3742801" cy="1943700"/>
          </a:xfrm>
          <a:prstGeom prst="rect">
            <a:avLst/>
          </a:prstGeom>
        </p:spPr>
        <p:txBody>
          <a:bodyPr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188832" y="3219901"/>
            <a:ext cx="3815701" cy="971401"/>
          </a:xfrm>
          <a:prstGeom prst="rect">
            <a:avLst/>
          </a:prstGeom>
        </p:spPr>
        <p:txBody>
          <a:bodyPr/>
          <a:lstStyle>
            <a:lvl1pPr marL="355600" indent="-254000" algn="ctr">
              <a:spcBef>
                <a:spcPts val="600"/>
              </a:spcBef>
              <a:buClrTx/>
              <a:buSzTx/>
              <a:buFontTx/>
              <a:buNone/>
              <a:defRPr b="1" sz="2900"/>
            </a:lvl1pPr>
            <a:lvl2pPr marL="1074419" indent="-515619" algn="ctr">
              <a:spcBef>
                <a:spcPts val="600"/>
              </a:spcBef>
              <a:buClrTx/>
              <a:buSzPts val="2900"/>
              <a:buFontTx/>
              <a:defRPr b="1" sz="2900"/>
            </a:lvl2pPr>
            <a:lvl3pPr marL="1531619" indent="-515619" algn="ctr">
              <a:spcBef>
                <a:spcPts val="600"/>
              </a:spcBef>
              <a:buClrTx/>
              <a:buSzPts val="2900"/>
              <a:buFontTx/>
              <a:defRPr b="1" sz="2900"/>
            </a:lvl3pPr>
            <a:lvl4pPr marL="2038350" indent="-552450" algn="ctr">
              <a:spcBef>
                <a:spcPts val="600"/>
              </a:spcBef>
              <a:buClrTx/>
              <a:buSzPts val="2900"/>
              <a:buFontTx/>
              <a:defRPr b="1" sz="2900"/>
            </a:lvl4pPr>
            <a:lvl5pPr marL="2495550" indent="-552450" algn="ctr">
              <a:spcBef>
                <a:spcPts val="600"/>
              </a:spcBef>
              <a:buClrTx/>
              <a:buSzPts val="2900"/>
              <a:buFontTx/>
              <a:defRPr b="1" sz="29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idx="1"/>
          </p:nvPr>
        </p:nvSpPr>
        <p:spPr>
          <a:xfrm rot="5400000">
            <a:off x="2835942" y="-982825"/>
            <a:ext cx="3400802" cy="77043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 rot="5400000">
            <a:off x="5400942" y="1582334"/>
            <a:ext cx="4049701" cy="1925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 rot="5400000">
            <a:off x="1472563" y="-268367"/>
            <a:ext cx="4049701" cy="56268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/>
          <p:nvPr>
            <p:ph type="title"/>
          </p:nvPr>
        </p:nvSpPr>
        <p:spPr>
          <a:xfrm>
            <a:off x="722189" y="3305607"/>
            <a:ext cx="7772700" cy="1021201"/>
          </a:xfrm>
          <a:prstGeom prst="rect">
            <a:avLst/>
          </a:prstGeom>
        </p:spPr>
        <p:txBody>
          <a:bodyPr anchor="t"/>
          <a:lstStyle>
            <a:lvl1pPr>
              <a:defRPr sz="3700"/>
            </a:lvl1pPr>
          </a:lstStyle>
          <a:p>
            <a:pPr/>
            <a:r>
              <a:t>Title Text</a:t>
            </a:r>
          </a:p>
        </p:txBody>
      </p:sp>
      <p:sp>
        <p:nvSpPr>
          <p:cNvPr id="45" name="Body Level One…"/>
          <p:cNvSpPr txBox="1"/>
          <p:nvPr>
            <p:ph type="body" sz="quarter" idx="1"/>
          </p:nvPr>
        </p:nvSpPr>
        <p:spPr>
          <a:xfrm>
            <a:off x="722189" y="2179534"/>
            <a:ext cx="7772700" cy="1126200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sz="1800"/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sz="1800"/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sz="1800"/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sz="1800"/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half" idx="1"/>
          </p:nvPr>
        </p:nvSpPr>
        <p:spPr>
          <a:xfrm>
            <a:off x="684095" y="1168924"/>
            <a:ext cx="3776101" cy="3400802"/>
          </a:xfrm>
          <a:prstGeom prst="rect">
            <a:avLst/>
          </a:prstGeom>
        </p:spPr>
        <p:txBody>
          <a:bodyPr/>
          <a:lstStyle>
            <a:lvl1pPr indent="-393700">
              <a:spcBef>
                <a:spcPts val="500"/>
              </a:spcBef>
              <a:buSzPts val="2600"/>
              <a:defRPr sz="2600"/>
            </a:lvl1pPr>
            <a:lvl2pPr marL="981363" indent="-435263">
              <a:spcBef>
                <a:spcPts val="500"/>
              </a:spcBef>
              <a:buSzPts val="2600"/>
              <a:defRPr sz="2600"/>
            </a:lvl2pPr>
            <a:lvl3pPr marL="1524000" indent="-495300">
              <a:spcBef>
                <a:spcPts val="500"/>
              </a:spcBef>
              <a:buSzPts val="2600"/>
              <a:defRPr sz="2600"/>
            </a:lvl3pPr>
            <a:lvl4pPr marL="2035175" indent="-536575">
              <a:spcBef>
                <a:spcPts val="500"/>
              </a:spcBef>
              <a:buSzPts val="2600"/>
              <a:defRPr sz="2600"/>
            </a:lvl4pPr>
            <a:lvl5pPr marL="2492375" indent="-536575">
              <a:spcBef>
                <a:spcPts val="500"/>
              </a:spcBef>
              <a:buSzPts val="2600"/>
              <a:defRPr sz="2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Google Shape;23;p7"/>
          <p:cNvSpPr txBox="1"/>
          <p:nvPr>
            <p:ph type="body" sz="half" idx="21"/>
          </p:nvPr>
        </p:nvSpPr>
        <p:spPr>
          <a:xfrm>
            <a:off x="4612480" y="1168924"/>
            <a:ext cx="3776101" cy="3400802"/>
          </a:xfrm>
          <a:prstGeom prst="rect">
            <a:avLst/>
          </a:prstGeom>
        </p:spPr>
        <p:txBody>
          <a:bodyPr/>
          <a:lstStyle/>
          <a:p>
            <a:pPr indent="-393700">
              <a:spcBef>
                <a:spcPts val="500"/>
              </a:spcBef>
              <a:buSzPts val="2600"/>
              <a:defRPr sz="2600"/>
            </a:pP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/>
          <p:nvPr>
            <p:ph type="title"/>
          </p:nvPr>
        </p:nvSpPr>
        <p:spPr>
          <a:xfrm>
            <a:off x="457120" y="205931"/>
            <a:ext cx="8229901" cy="8571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Body Level One…"/>
          <p:cNvSpPr txBox="1"/>
          <p:nvPr>
            <p:ph type="body" sz="quarter" idx="1"/>
          </p:nvPr>
        </p:nvSpPr>
        <p:spPr>
          <a:xfrm>
            <a:off x="457120" y="1151069"/>
            <a:ext cx="4039501" cy="479701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b="1" sz="2200"/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b="1" sz="2200"/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b="1" sz="2200"/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b="1" sz="2200"/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b="1" sz="2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Google Shape;27;p8"/>
          <p:cNvSpPr txBox="1"/>
          <p:nvPr>
            <p:ph type="body" sz="half" idx="21"/>
          </p:nvPr>
        </p:nvSpPr>
        <p:spPr>
          <a:xfrm>
            <a:off x="457121" y="1630782"/>
            <a:ext cx="4039500" cy="2964001"/>
          </a:xfrm>
          <a:prstGeom prst="rect">
            <a:avLst/>
          </a:prstGeom>
        </p:spPr>
        <p:txBody>
          <a:bodyPr/>
          <a:lstStyle/>
          <a:p>
            <a:pPr indent="-368300">
              <a:spcBef>
                <a:spcPts val="400"/>
              </a:spcBef>
              <a:buSzPts val="2200"/>
              <a:defRPr sz="2200"/>
            </a:pPr>
          </a:p>
        </p:txBody>
      </p:sp>
      <p:sp>
        <p:nvSpPr>
          <p:cNvPr id="66" name="Google Shape;28;p8"/>
          <p:cNvSpPr txBox="1"/>
          <p:nvPr>
            <p:ph type="body" sz="quarter" idx="22"/>
          </p:nvPr>
        </p:nvSpPr>
        <p:spPr>
          <a:xfrm>
            <a:off x="4645812" y="1151069"/>
            <a:ext cx="4041000" cy="479700"/>
          </a:xfrm>
          <a:prstGeom prst="rect">
            <a:avLst/>
          </a:prstGeom>
        </p:spPr>
        <p:txBody>
          <a:bodyPr anchor="b"/>
          <a:lstStyle/>
          <a:p>
            <a:pPr marL="228600" indent="0">
              <a:spcBef>
                <a:spcPts val="400"/>
              </a:spcBef>
              <a:buClrTx/>
              <a:buSzTx/>
              <a:buFontTx/>
              <a:buNone/>
              <a:defRPr b="1" sz="2200"/>
            </a:pPr>
          </a:p>
        </p:txBody>
      </p:sp>
      <p:sp>
        <p:nvSpPr>
          <p:cNvPr id="67" name="Google Shape;29;p8"/>
          <p:cNvSpPr txBox="1"/>
          <p:nvPr>
            <p:ph type="body" sz="half" idx="23"/>
          </p:nvPr>
        </p:nvSpPr>
        <p:spPr>
          <a:xfrm>
            <a:off x="4645812" y="1630782"/>
            <a:ext cx="4041000" cy="2964001"/>
          </a:xfrm>
          <a:prstGeom prst="rect">
            <a:avLst/>
          </a:prstGeom>
        </p:spPr>
        <p:txBody>
          <a:bodyPr/>
          <a:lstStyle/>
          <a:p>
            <a:pPr indent="-368300">
              <a:spcBef>
                <a:spcPts val="400"/>
              </a:spcBef>
              <a:buSzPts val="2200"/>
              <a:defRPr sz="2200"/>
            </a:pP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457120" y="204739"/>
            <a:ext cx="3007801" cy="871202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3574434" y="204739"/>
            <a:ext cx="5112601" cy="4389901"/>
          </a:xfrm>
          <a:prstGeom prst="rect">
            <a:avLst/>
          </a:prstGeom>
        </p:spPr>
        <p:txBody>
          <a:bodyPr/>
          <a:lstStyle>
            <a:lvl1pPr indent="-412750">
              <a:spcBef>
                <a:spcPts val="600"/>
              </a:spcBef>
              <a:buSzPts val="2900"/>
              <a:defRPr sz="2900"/>
            </a:lvl1pPr>
            <a:lvl2pPr marL="959826" indent="-439126">
              <a:spcBef>
                <a:spcPts val="600"/>
              </a:spcBef>
              <a:buSzPts val="2900"/>
              <a:defRPr sz="2900"/>
            </a:lvl2pPr>
            <a:lvl3pPr marL="1488786" indent="-485486">
              <a:spcBef>
                <a:spcPts val="600"/>
              </a:spcBef>
              <a:buSzPts val="2900"/>
              <a:defRPr sz="2900"/>
            </a:lvl3pPr>
            <a:lvl4pPr marL="2038350" indent="-552450">
              <a:spcBef>
                <a:spcPts val="600"/>
              </a:spcBef>
              <a:buSzPts val="2900"/>
              <a:defRPr sz="2900"/>
            </a:lvl4pPr>
            <a:lvl5pPr marL="2495550" indent="-552450">
              <a:spcBef>
                <a:spcPts val="600"/>
              </a:spcBef>
              <a:buSzPts val="2900"/>
              <a:defRPr sz="29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Google Shape;33;p9"/>
          <p:cNvSpPr txBox="1"/>
          <p:nvPr>
            <p:ph type="body" sz="half" idx="21"/>
          </p:nvPr>
        </p:nvSpPr>
        <p:spPr>
          <a:xfrm>
            <a:off x="457120" y="1076078"/>
            <a:ext cx="3007802" cy="3518700"/>
          </a:xfrm>
          <a:prstGeom prst="rect">
            <a:avLst/>
          </a:prstGeom>
        </p:spPr>
        <p:txBody>
          <a:bodyPr/>
          <a:lstStyle/>
          <a:p>
            <a:pPr marL="228600" indent="0">
              <a:buClrTx/>
              <a:buSzTx/>
              <a:buFontTx/>
              <a:buNone/>
              <a:defRPr sz="13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791978" y="3600813"/>
            <a:ext cx="5487001" cy="425101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Google Shape;36;p10"/>
          <p:cNvSpPr/>
          <p:nvPr>
            <p:ph type="pic" sz="half" idx="21"/>
          </p:nvPr>
        </p:nvSpPr>
        <p:spPr>
          <a:xfrm>
            <a:off x="1791978" y="459476"/>
            <a:ext cx="5487001" cy="3086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1791978" y="4025769"/>
            <a:ext cx="5487001" cy="603600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1300"/>
            </a:lvl1pPr>
            <a:lvl2pPr marL="228600" indent="457200">
              <a:buClrTx/>
              <a:buSzTx/>
              <a:buFontTx/>
              <a:buNone/>
              <a:defRPr sz="1300"/>
            </a:lvl2pPr>
            <a:lvl3pPr marL="228600" indent="914400">
              <a:buClrTx/>
              <a:buSzTx/>
              <a:buFontTx/>
              <a:buNone/>
              <a:defRPr sz="1300"/>
            </a:lvl3pPr>
            <a:lvl4pPr marL="228600" indent="1371600">
              <a:buClrTx/>
              <a:buSzTx/>
              <a:buFontTx/>
              <a:buNone/>
              <a:defRPr sz="1300"/>
            </a:lvl4pPr>
            <a:lvl5pPr marL="228600" indent="1828800">
              <a:buClrTx/>
              <a:buSzTx/>
              <a:buFont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84095" y="520183"/>
            <a:ext cx="77043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1874" tIns="41874" rIns="41874" bIns="4187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84095" y="1168924"/>
            <a:ext cx="7704301" cy="3400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1874" tIns="41874" rIns="41874" bIns="4187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9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302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•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1pPr>
      <a:lvl2pPr marL="914400" marR="0" indent="-3302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–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2pPr>
      <a:lvl3pPr marL="1371600" marR="0" indent="-3302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•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3pPr>
      <a:lvl4pPr marL="18654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–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4pPr>
      <a:lvl5pPr marL="23226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»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5pPr>
      <a:lvl6pPr marL="27798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»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6pPr>
      <a:lvl7pPr marL="32370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»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7pPr>
      <a:lvl8pPr marL="36942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»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8pPr>
      <a:lvl9pPr marL="4151488" marR="0" indent="-36688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chemeClr val="accent3">
            <a:lumOff val="44000"/>
          </a:schemeClr>
        </a:buClr>
        <a:buSzPts val="2000"/>
        <a:buFont typeface="Arial"/>
        <a:buChar char="»"/>
        <a:tabLst/>
        <a:defRPr b="0" baseline="0" cap="none" i="0" spc="0" strike="noStrike" sz="2000" u="none">
          <a:solidFill>
            <a:schemeClr val="accent3">
              <a:lumOff val="44000"/>
            </a:schemeClr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48;p13"/>
          <p:cNvSpPr txBox="1"/>
          <p:nvPr>
            <p:ph type="title"/>
          </p:nvPr>
        </p:nvSpPr>
        <p:spPr>
          <a:xfrm>
            <a:off x="1123424" y="791525"/>
            <a:ext cx="3383102" cy="1943700"/>
          </a:xfrm>
          <a:prstGeom prst="rect">
            <a:avLst/>
          </a:prstGeom>
        </p:spPr>
        <p:txBody>
          <a:bodyPr/>
          <a:lstStyle/>
          <a:p>
            <a:pPr algn="l">
              <a:defRPr sz="2500"/>
            </a:pPr>
            <a:r>
              <a:t>Retention of players</a:t>
            </a:r>
          </a:p>
          <a:p>
            <a:pPr algn="l">
              <a:defRPr sz="2500"/>
            </a:pPr>
            <a:r>
              <a:t>in the NBA Team for the upcoming years </a:t>
            </a:r>
          </a:p>
        </p:txBody>
      </p:sp>
      <p:sp>
        <p:nvSpPr>
          <p:cNvPr id="116" name="Google Shape;49;p13"/>
          <p:cNvSpPr txBox="1"/>
          <p:nvPr>
            <p:ph type="body" sz="quarter" idx="1"/>
          </p:nvPr>
        </p:nvSpPr>
        <p:spPr>
          <a:xfrm>
            <a:off x="1188832" y="3219901"/>
            <a:ext cx="3815701" cy="11139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defRPr sz="1100"/>
            </a:pPr>
          </a:p>
          <a:p>
            <a:pPr marL="0" indent="0">
              <a:lnSpc>
                <a:spcPct val="80000"/>
              </a:lnSpc>
              <a:defRPr sz="1100"/>
            </a:pPr>
            <a:r>
              <a:t>Lavanya Telapudi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02;p22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Features of the Dataset:</a:t>
            </a:r>
          </a:p>
        </p:txBody>
      </p:sp>
      <p:sp>
        <p:nvSpPr>
          <p:cNvPr id="147" name="Google Shape;103;p22"/>
          <p:cNvSpPr txBox="1"/>
          <p:nvPr>
            <p:ph type="body" sz="half" idx="1"/>
          </p:nvPr>
        </p:nvSpPr>
        <p:spPr>
          <a:xfrm>
            <a:off x="684097" y="1168924"/>
            <a:ext cx="2497529" cy="4259112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buSzTx/>
              <a:buNone/>
              <a:defRPr sz="600"/>
            </a:pP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Name- Name of the player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GP-Games played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Min-Minutes played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Pts-Average points made per game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FGM- Field goals made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FGA-Field goals attempted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%FG-Percentage of field goals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3P MADE- Three-pointers made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3PA- Three-pointers attempted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FTM-Free throws made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FTA-Free throws attempted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FT%-Free throw percentage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OREB-Offensive rebounds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DREB-Defensive rebounds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Reb-Rebounds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AST-Assists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STL-Steals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BLK-Blocks</a:t>
            </a:r>
          </a:p>
          <a:p>
            <a:pPr marL="0" indent="0">
              <a:lnSpc>
                <a:spcPct val="80000"/>
              </a:lnSpc>
              <a:buSzTx/>
              <a:buNone/>
              <a:defRPr sz="1100"/>
            </a:pPr>
            <a:r>
              <a:t>TOV-Turnovers</a:t>
            </a:r>
          </a:p>
        </p:txBody>
      </p:sp>
      <p:pic>
        <p:nvPicPr>
          <p:cNvPr id="148" name="Google Shape;104;p22" descr="Google Shape;104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4899" y="1168926"/>
            <a:ext cx="1995951" cy="3457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09;p23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Analysing null values in the dataset:</a:t>
            </a:r>
          </a:p>
        </p:txBody>
      </p:sp>
      <p:pic>
        <p:nvPicPr>
          <p:cNvPr id="153" name="Google Shape;110;p23" descr="Google Shape;110;p2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1963" y="1380500"/>
            <a:ext cx="5900076" cy="3101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15;p24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768095">
              <a:defRPr sz="2100"/>
            </a:lvl1pPr>
          </a:lstStyle>
          <a:p>
            <a:pPr/>
            <a:r>
              <a:t>Exploratory Data Analysis (EDA):</a:t>
            </a:r>
          </a:p>
        </p:txBody>
      </p:sp>
      <p:sp>
        <p:nvSpPr>
          <p:cNvPr id="158" name="Google Shape;116;p24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 sz="2200"/>
          </a:p>
          <a:p>
            <a:pPr indent="-342900">
              <a:buSzPts val="2200"/>
              <a:buFontTx/>
              <a:buAutoNum type="arabicPeriod" startAt="1"/>
              <a:defRPr sz="2200"/>
            </a:pPr>
            <a:r>
              <a:t>Average Age, Min and Max</a:t>
            </a:r>
          </a:p>
          <a:p>
            <a:pPr indent="-342900">
              <a:spcBef>
                <a:spcPts val="0"/>
              </a:spcBef>
              <a:buSzPts val="2200"/>
              <a:buFontTx/>
              <a:buAutoNum type="arabicPeriod" startAt="1"/>
              <a:defRPr sz="2200"/>
            </a:pPr>
            <a:r>
              <a:t>Average 2P, 3P and FT</a:t>
            </a:r>
          </a:p>
          <a:p>
            <a:pPr indent="-342900">
              <a:spcBef>
                <a:spcPts val="0"/>
              </a:spcBef>
              <a:buSzPts val="2200"/>
              <a:buFontTx/>
              <a:buAutoNum type="arabicPeriod" startAt="1"/>
              <a:defRPr sz="2200"/>
            </a:pPr>
            <a:r>
              <a:t>Number of Teams</a:t>
            </a:r>
          </a:p>
          <a:p>
            <a:pPr indent="-342900">
              <a:spcBef>
                <a:spcPts val="0"/>
              </a:spcBef>
              <a:buSzPts val="2200"/>
              <a:buFontTx/>
              <a:buAutoNum type="arabicPeriod" startAt="1"/>
              <a:defRPr sz="2200"/>
            </a:pPr>
            <a:r>
              <a:t>Which player scored the most points by season?</a:t>
            </a:r>
          </a:p>
          <a:p>
            <a:pPr indent="-342900">
              <a:spcBef>
                <a:spcPts val="0"/>
              </a:spcBef>
              <a:buSzPts val="2200"/>
              <a:buFontTx/>
              <a:buAutoNum type="arabicPeriod" startAt="1"/>
              <a:defRPr sz="2200"/>
            </a:pPr>
            <a:r>
              <a:t>How many seasons?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21;p25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740663">
              <a:defRPr sz="2106"/>
            </a:lvl1pPr>
          </a:lstStyle>
          <a:p>
            <a:pPr/>
            <a:r>
              <a:t>EDA: Distribution of Age and Games played</a:t>
            </a:r>
          </a:p>
        </p:txBody>
      </p:sp>
      <p:pic>
        <p:nvPicPr>
          <p:cNvPr id="161" name="Google Shape;122;p25" descr="Google Shape;122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7250" y="1347999"/>
            <a:ext cx="3599999" cy="2596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Google Shape;123;p25" descr="Google Shape;123;p2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14987" y="1347999"/>
            <a:ext cx="3742637" cy="25968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28;p26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EDA: Distribution of Pointer Goals</a:t>
            </a:r>
          </a:p>
        </p:txBody>
      </p:sp>
      <p:pic>
        <p:nvPicPr>
          <p:cNvPr id="165" name="Google Shape;129;p26" descr="Google Shape;129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523" y="1396138"/>
            <a:ext cx="7310952" cy="2351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34;p27" descr="Google Shape;134;p2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9144" y="1199233"/>
            <a:ext cx="4914667" cy="3433239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EDA: Increase of 3 Points Score with Time"/>
          <p:cNvSpPr txBox="1"/>
          <p:nvPr/>
        </p:nvSpPr>
        <p:spPr>
          <a:xfrm>
            <a:off x="817295" y="662365"/>
            <a:ext cx="6708801" cy="271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9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EDA: Increase of 3 Points Score with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39;p28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EDA: Average Points Made</a:t>
            </a:r>
          </a:p>
        </p:txBody>
      </p:sp>
      <p:pic>
        <p:nvPicPr>
          <p:cNvPr id="173" name="Google Shape;140;p28" descr="Google Shape;140;p2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9912" y="1258088"/>
            <a:ext cx="4792677" cy="33901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45;p29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85800">
              <a:defRPr sz="2100"/>
            </a:lvl1pPr>
          </a:lstStyle>
          <a:p>
            <a:pPr/>
            <a:r>
              <a:t>EDA: Square Root Transformation of PTS:</a:t>
            </a:r>
          </a:p>
        </p:txBody>
      </p:sp>
      <p:pic>
        <p:nvPicPr>
          <p:cNvPr id="176" name="Google Shape;146;p29" descr="Google Shape;146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3851" y="1239001"/>
            <a:ext cx="4656300" cy="336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51;p30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EDA: Count of Players per season</a:t>
            </a:r>
          </a:p>
        </p:txBody>
      </p:sp>
      <p:pic>
        <p:nvPicPr>
          <p:cNvPr id="181" name="Google Shape;153;p30" descr="Google Shape;153;p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9724" y="1329875"/>
            <a:ext cx="6755477" cy="3078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58;p31"/>
          <p:cNvSpPr txBox="1"/>
          <p:nvPr>
            <p:ph type="title"/>
          </p:nvPr>
        </p:nvSpPr>
        <p:spPr>
          <a:xfrm>
            <a:off x="684099" y="520174"/>
            <a:ext cx="7717802" cy="656701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</a:lstStyle>
          <a:p>
            <a:pPr/>
            <a:r>
              <a:t>EDA: Top 10 of Number of Games</a:t>
            </a:r>
          </a:p>
        </p:txBody>
      </p:sp>
      <p:pic>
        <p:nvPicPr>
          <p:cNvPr id="184" name="Google Shape;159;p31" descr="Google Shape;159;p3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5813" y="1467650"/>
            <a:ext cx="7552374" cy="278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54;p14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>
              <a:spcBef>
                <a:spcPts val="300"/>
              </a:spcBef>
              <a:defRPr sz="2000"/>
            </a:lvl1pPr>
          </a:lstStyle>
          <a:p>
            <a:pPr/>
            <a:r>
              <a:t>Abstract:</a:t>
            </a:r>
          </a:p>
        </p:txBody>
      </p:sp>
      <p:sp>
        <p:nvSpPr>
          <p:cNvPr id="119" name="Google Shape;55;p14"/>
          <p:cNvSpPr txBox="1"/>
          <p:nvPr>
            <p:ph type="body" idx="1"/>
          </p:nvPr>
        </p:nvSpPr>
        <p:spPr>
          <a:xfrm>
            <a:off x="605350" y="1188025"/>
            <a:ext cx="7861801" cy="3557400"/>
          </a:xfrm>
          <a:prstGeom prst="rect">
            <a:avLst/>
          </a:prstGeom>
        </p:spPr>
        <p:txBody>
          <a:bodyPr/>
          <a:lstStyle/>
          <a:p>
            <a:pPr marL="0" indent="0" algn="just">
              <a:buSzTx/>
              <a:buNone/>
              <a:defRPr sz="1600"/>
            </a:pPr>
            <a:r>
              <a:t>In the beginning of the NBA season, the cavalcade of predictions, projections and presumptions changed their way through the door, and they play an important role throughout the tournament.</a:t>
            </a:r>
          </a:p>
          <a:p>
            <a:pPr marL="0" indent="0" algn="just">
              <a:buSzTx/>
              <a:buNone/>
              <a:defRPr sz="1600"/>
            </a:pPr>
            <a:r>
              <a:t>So, in our project </a:t>
            </a:r>
          </a:p>
          <a:p>
            <a:pPr marL="914400" algn="just">
              <a:buSzPts val="1600"/>
              <a:buChar char="●"/>
              <a:defRPr sz="1600"/>
            </a:pPr>
            <a:r>
              <a:t>I’m</a:t>
            </a:r>
            <a:r>
              <a:t> analyzing performance of every player from 1997 to 2022 based on the points they scored</a:t>
            </a:r>
          </a:p>
          <a:p>
            <a:pPr marL="914400" algn="just">
              <a:buSzPts val="1600"/>
              <a:buChar char="●"/>
              <a:defRPr sz="1600"/>
            </a:pPr>
            <a:r>
              <a:t>Predicting whether a player is going to retain in the next season or not.</a:t>
            </a:r>
          </a:p>
          <a:p>
            <a:pPr marL="0" indent="0" algn="just">
              <a:buSzTx/>
              <a:buNone/>
            </a:pPr>
            <a:endParaRPr sz="1600"/>
          </a:p>
          <a:p>
            <a:pPr marL="0" indent="0" algn="just">
              <a:buSzTx/>
              <a:buNone/>
              <a:defRPr sz="1600"/>
            </a:pPr>
            <a:r>
              <a:t>Since predictions of various events are important, our research would investigate whether machine learning algorithms are efficient in doing prediction on certain NBA data sets and tasks.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64;p32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EDA: Age vs Efficiency</a:t>
            </a:r>
          </a:p>
        </p:txBody>
      </p:sp>
      <p:pic>
        <p:nvPicPr>
          <p:cNvPr id="187" name="Google Shape;165;p32" descr="Google Shape;165;p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7349" y="1197470"/>
            <a:ext cx="3546818" cy="26200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Google Shape;166;p32" descr="Google Shape;166;p3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34346" y="1197470"/>
            <a:ext cx="3507703" cy="2620016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Google Shape;168;p32"/>
          <p:cNvSpPr txBox="1"/>
          <p:nvPr/>
        </p:nvSpPr>
        <p:spPr>
          <a:xfrm>
            <a:off x="511557" y="3944149"/>
            <a:ext cx="3884767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 marL="457200" indent="-328929">
              <a:buClr>
                <a:schemeClr val="accent3">
                  <a:lumOff val="44000"/>
                </a:schemeClr>
              </a:buClr>
              <a:buSzPts val="1500"/>
              <a:buFont typeface="Arial"/>
              <a:buChar char="●"/>
              <a:defRPr sz="1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As players age, defense decreases</a:t>
            </a:r>
          </a:p>
        </p:txBody>
      </p:sp>
      <p:sp>
        <p:nvSpPr>
          <p:cNvPr id="190" name="Google Shape;169;p32"/>
          <p:cNvSpPr txBox="1"/>
          <p:nvPr/>
        </p:nvSpPr>
        <p:spPr>
          <a:xfrm>
            <a:off x="3124226" y="5152400"/>
            <a:ext cx="2140501" cy="380234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/>
          <a:p>
            <a:pPr marL="457200" indent="-317500">
              <a:buClr>
                <a:schemeClr val="accent3">
                  <a:lumOff val="44000"/>
                </a:schemeClr>
              </a:buClr>
              <a:buSzPts val="1400"/>
              <a:buFont typeface="Arial"/>
              <a:buChar char="●"/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1" name="Google Shape;170;p32"/>
          <p:cNvSpPr txBox="1"/>
          <p:nvPr/>
        </p:nvSpPr>
        <p:spPr>
          <a:xfrm>
            <a:off x="5100866" y="3935515"/>
            <a:ext cx="2550001" cy="583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17500">
              <a:buClr>
                <a:schemeClr val="accent3">
                  <a:lumOff val="44000"/>
                </a:schemeClr>
              </a:buClr>
              <a:buSzPts val="1400"/>
              <a:buFont typeface="Arial"/>
              <a:buChar char="●"/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As players age, they commit less turnovers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67;p32" descr="Google Shape;167;p32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537420" y="1177321"/>
            <a:ext cx="4069054" cy="3072278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As players age, they commit less fouls"/>
          <p:cNvSpPr txBox="1"/>
          <p:nvPr/>
        </p:nvSpPr>
        <p:spPr>
          <a:xfrm>
            <a:off x="2730162" y="4434452"/>
            <a:ext cx="3493716" cy="19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457200" indent="-317500">
              <a:buClr>
                <a:schemeClr val="accent3">
                  <a:lumOff val="44000"/>
                </a:schemeClr>
              </a:buClr>
              <a:buSzPts val="1400"/>
              <a:buFont typeface="Arial"/>
              <a:buChar char="●"/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As players age, they commit less fouls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75;p33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EDA: Age vs Efficiency </a:t>
            </a:r>
          </a:p>
        </p:txBody>
      </p:sp>
      <p:pic>
        <p:nvPicPr>
          <p:cNvPr id="197" name="Google Shape;176;p33" descr="Google Shape;176;p3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2072" y="1297428"/>
            <a:ext cx="6659856" cy="2854236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Google Shape;177;p33"/>
          <p:cNvSpPr txBox="1"/>
          <p:nvPr/>
        </p:nvSpPr>
        <p:spPr>
          <a:xfrm>
            <a:off x="1716925" y="4239024"/>
            <a:ext cx="5949901" cy="392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buClr>
                <a:schemeClr val="accent3">
                  <a:lumOff val="44000"/>
                </a:schemeClr>
              </a:buClr>
              <a:buSzPts val="1500"/>
              <a:buFont typeface="Arial"/>
              <a:buChar char="●"/>
              <a:defRPr sz="1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As players age, they shoot less and assist less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182;p34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Heat Map:</a:t>
            </a:r>
          </a:p>
        </p:txBody>
      </p:sp>
      <p:pic>
        <p:nvPicPr>
          <p:cNvPr id="201" name="Google Shape;183;p34" descr="Google Shape;183;p3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2210" y="1206150"/>
            <a:ext cx="4162665" cy="3425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188;p35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Spearman Correlations:</a:t>
            </a:r>
          </a:p>
        </p:txBody>
      </p:sp>
      <p:sp>
        <p:nvSpPr>
          <p:cNvPr id="204" name="Google Shape;189;p35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457200">
              <a:lnSpc>
                <a:spcPct val="90000"/>
              </a:lnSpc>
              <a:buSzTx/>
              <a:buNone/>
            </a:pPr>
            <a:endParaRPr sz="1600"/>
          </a:p>
          <a:p>
            <a:pPr indent="-304800">
              <a:lnSpc>
                <a:spcPct val="90000"/>
              </a:lnSpc>
              <a:buSzPts val="1600"/>
              <a:defRPr sz="1600"/>
            </a:pPr>
            <a:r>
              <a:t>Spearman correlation between PTS and FG is 0.9926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FGA is 0.9812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FG% is 0.3524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MP is 0.9346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3P is 0.5549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3PA is 0.54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2P is 0.9176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2PA is 0.9106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TOV is 0.8322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Age is 0.0573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G is 0.5973</a:t>
            </a:r>
          </a:p>
          <a:p>
            <a:pPr indent="-304800">
              <a:lnSpc>
                <a:spcPct val="90000"/>
              </a:lnSpc>
              <a:spcBef>
                <a:spcPts val="0"/>
              </a:spcBef>
              <a:buSzPts val="1600"/>
              <a:defRPr sz="1600"/>
            </a:pPr>
            <a:r>
              <a:t>Spearman correlation between PTS and GS is 0.761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194;p36" descr="Google Shape;194;p3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5999" y="367549"/>
            <a:ext cx="6066352" cy="416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199;p37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877823">
              <a:defRPr sz="2112"/>
            </a:lvl1pPr>
          </a:lstStyle>
          <a:p>
            <a:pPr/>
            <a:r>
              <a:t>Intro to Data Modeling</a:t>
            </a:r>
          </a:p>
        </p:txBody>
      </p:sp>
      <p:sp>
        <p:nvSpPr>
          <p:cNvPr id="209" name="Google Shape;200;p37"/>
          <p:cNvSpPr txBox="1"/>
          <p:nvPr>
            <p:ph type="body" idx="1"/>
          </p:nvPr>
        </p:nvSpPr>
        <p:spPr>
          <a:xfrm>
            <a:off x="684094" y="119877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1600"/>
            </a:pPr>
            <a:r>
              <a:t>       1. </a:t>
            </a:r>
            <a:r>
              <a:rPr i="1"/>
              <a:t>Predicting number of assists(AST)</a:t>
            </a:r>
            <a:r>
              <a:t> per player from the field goals(FG) </a:t>
            </a:r>
          </a:p>
          <a:p>
            <a:pPr marL="0" indent="457200">
              <a:spcBef>
                <a:spcPts val="0"/>
              </a:spcBef>
              <a:buSzTx/>
              <a:buNone/>
              <a:defRPr sz="1600"/>
            </a:pPr>
            <a:r>
              <a:t>	i) Linear regression</a:t>
            </a:r>
            <a:endParaRPr i="1"/>
          </a:p>
          <a:p>
            <a:pPr marL="0" indent="457200">
              <a:spcBef>
                <a:spcPts val="0"/>
              </a:spcBef>
              <a:buSzTx/>
              <a:buNone/>
              <a:defRPr sz="1600"/>
            </a:pPr>
          </a:p>
          <a:p>
            <a:pPr marL="0" indent="457200">
              <a:spcBef>
                <a:spcPts val="0"/>
              </a:spcBef>
              <a:buSzTx/>
              <a:buNone/>
              <a:defRPr sz="1600"/>
            </a:pPr>
            <a:r>
              <a:t>2. </a:t>
            </a:r>
            <a:r>
              <a:rPr i="1"/>
              <a:t>Prediction of points(PTS)</a:t>
            </a:r>
            <a:r>
              <a:t>. Six machine learning algorithms are put into       usage: Linear regression, ridge, lasso, random forest, decision tree, gradient boosting regressor</a:t>
            </a:r>
          </a:p>
          <a:p>
            <a:pPr marL="0" indent="457200">
              <a:spcBef>
                <a:spcPts val="0"/>
              </a:spcBef>
              <a:buSzTx/>
              <a:buNone/>
              <a:defRPr sz="1600"/>
            </a:pPr>
          </a:p>
          <a:p>
            <a:pPr marL="0" indent="457200">
              <a:spcBef>
                <a:spcPts val="0"/>
              </a:spcBef>
              <a:buSzTx/>
              <a:buNone/>
              <a:defRPr sz="1600"/>
            </a:pPr>
            <a:r>
              <a:t>3. </a:t>
            </a:r>
            <a:r>
              <a:rPr i="1"/>
              <a:t>Predicting whether a player is going to retain for the next season or not</a:t>
            </a:r>
            <a:r>
              <a:t> based on the dataset using Logistic regression, LDA, QDA, SVM,</a:t>
            </a:r>
          </a:p>
          <a:p>
            <a:pPr marL="0" indent="457200">
              <a:buSzTx/>
              <a:buNone/>
              <a:defRPr sz="1600"/>
            </a:pPr>
            <a:r>
              <a:t>GaussaNaiveBias.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05;p38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768095">
              <a:defRPr sz="1512"/>
            </a:lvl1pPr>
          </a:lstStyle>
          <a:p>
            <a:pPr/>
            <a:r>
              <a:t>1. Predicting number of assists(AST) per player from the field goals(FG) they made.</a:t>
            </a:r>
          </a:p>
        </p:txBody>
      </p:sp>
      <p:sp>
        <p:nvSpPr>
          <p:cNvPr id="214" name="Google Shape;206;p38"/>
          <p:cNvSpPr txBox="1"/>
          <p:nvPr>
            <p:ph type="body" idx="1"/>
          </p:nvPr>
        </p:nvSpPr>
        <p:spPr>
          <a:xfrm>
            <a:off x="684099" y="1333899"/>
            <a:ext cx="7704302" cy="3235801"/>
          </a:xfrm>
          <a:prstGeom prst="rect">
            <a:avLst/>
          </a:prstGeom>
        </p:spPr>
        <p:txBody>
          <a:bodyPr/>
          <a:lstStyle/>
          <a:p>
            <a:pPr indent="-317500">
              <a:buSzPts val="1800"/>
              <a:defRPr sz="1800"/>
            </a:pPr>
            <a:r>
              <a:t>As we saw positive correlation between the two columns AST and FG we wanted to predict that.</a:t>
            </a:r>
          </a:p>
          <a:p>
            <a:pPr marL="0" indent="457200">
              <a:buSzTx/>
              <a:buNone/>
            </a:pPr>
            <a:endParaRPr sz="1800"/>
          </a:p>
          <a:p>
            <a:pPr indent="-317500">
              <a:buSzPts val="1800"/>
              <a:defRPr sz="1800"/>
            </a:pPr>
            <a:r>
              <a:t>In this case we used a Linear Regression model to make our prediction.</a:t>
            </a:r>
          </a:p>
          <a:p>
            <a:pPr marL="0" indent="457200">
              <a:buSzTx/>
              <a:buNone/>
            </a:pPr>
            <a:endParaRPr sz="1800"/>
          </a:p>
          <a:p>
            <a:pPr indent="-317500">
              <a:buSzPts val="1800"/>
              <a:defRPr sz="1800"/>
            </a:pPr>
            <a:r>
              <a:t>After getting the predictions and the actual values the model doesn’t look to be approximating the values closely.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23;p41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841247">
              <a:defRPr sz="2116"/>
            </a:lvl1pPr>
          </a:lstStyle>
          <a:p>
            <a:pPr/>
            <a:r>
              <a:t>3.Prediction of points(PTS)</a:t>
            </a:r>
          </a:p>
        </p:txBody>
      </p:sp>
      <p:sp>
        <p:nvSpPr>
          <p:cNvPr id="217" name="Google Shape;224;p41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700"/>
            </a:pPr>
            <a:r>
              <a:t>We used several supervised machine learning algorithms here</a:t>
            </a:r>
          </a:p>
          <a:p>
            <a:pPr marL="0" indent="0">
              <a:buSzTx/>
              <a:buNone/>
            </a:pPr>
            <a:endParaRPr sz="1700"/>
          </a:p>
          <a:p>
            <a:pPr marL="0" indent="0">
              <a:lnSpc>
                <a:spcPct val="115000"/>
              </a:lnSpc>
              <a:buSzTx/>
              <a:buNone/>
              <a:defRPr sz="1700"/>
            </a:pPr>
            <a:r>
              <a:t>Here we took our features as 'MP', 'FG_sqrt', '2P_sqrt', 'FT_sqrt', 'TOV_sqrt' and target as ‘PTS_sqrt’ (points)</a:t>
            </a:r>
          </a:p>
          <a:p>
            <a:pPr marL="0" indent="0">
              <a:buSzTx/>
              <a:buNone/>
            </a:pPr>
            <a:endParaRPr sz="1800"/>
          </a:p>
          <a:p>
            <a:pPr indent="-342900">
              <a:buSzPts val="1800"/>
              <a:buFontTx/>
              <a:buAutoNum type="arabicPeriod" startAt="1"/>
              <a:defRPr b="1" sz="1800"/>
            </a:pPr>
            <a:r>
              <a:t>Linear regression: </a:t>
            </a:r>
          </a:p>
          <a:p>
            <a:pPr marL="914400">
              <a:lnSpc>
                <a:spcPct val="115000"/>
              </a:lnSpc>
              <a:spcBef>
                <a:spcPts val="0"/>
              </a:spcBef>
              <a:buSzPts val="1600"/>
              <a:defRPr sz="1600"/>
            </a:pPr>
            <a:r>
              <a:t>Split the data set into 70% train data set and 30% test data set.  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Fit the data into the model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Calculated R2 score for train and test data, is 95 percent approximately 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And predicted the first 10 target values for the test 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29;p42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 sz="1800"/>
            </a:pPr>
            <a:r>
              <a:t>2. Ridge regression</a:t>
            </a:r>
          </a:p>
          <a:p>
            <a:pPr marL="914400">
              <a:buSzPts val="1600"/>
              <a:defRPr sz="1600"/>
            </a:pPr>
            <a:r>
              <a:t>We used the same features and target for this too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Fit the data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R2 score is 96.3 percent for this regression </a:t>
            </a:r>
          </a:p>
          <a:p>
            <a:pPr marL="0" indent="914400">
              <a:buSzTx/>
              <a:buNone/>
            </a:pPr>
            <a:endParaRPr sz="1600"/>
          </a:p>
          <a:p>
            <a:pPr marL="0" indent="0">
              <a:buSzTx/>
              <a:buNone/>
              <a:defRPr b="1" sz="1800"/>
            </a:pPr>
            <a:r>
              <a:t>3. Lasso regression </a:t>
            </a:r>
          </a:p>
          <a:p>
            <a:pPr marL="914400">
              <a:buSzPts val="1600"/>
              <a:defRPr sz="1600"/>
            </a:pPr>
            <a:r>
              <a:t>R2 score for this regression is 97 percent 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Printed coefficients of regression and found two of them to be 0. So, this regression can be used as a feature selection tool</a:t>
            </a:r>
          </a:p>
          <a:p>
            <a:pPr marL="914400">
              <a:spcBef>
                <a:spcPts val="0"/>
              </a:spcBef>
              <a:buSzPts val="1600"/>
              <a:defRPr sz="1600"/>
            </a:pPr>
            <a:r>
              <a:t>And observed that this regression is in agreement with the results of spearman correlation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60;p15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804672">
              <a:defRPr sz="2112"/>
            </a:lvl1pPr>
          </a:lstStyle>
          <a:p>
            <a:pPr/>
            <a:r>
              <a:t>Introduction: Data Science and NBA</a:t>
            </a:r>
          </a:p>
        </p:txBody>
      </p:sp>
      <p:sp>
        <p:nvSpPr>
          <p:cNvPr id="122" name="Google Shape;61;p15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indent="-317500" algn="just">
              <a:buSzPts val="1800"/>
              <a:buFontTx/>
              <a:buAutoNum type="arabicPeriod" startAt="1"/>
              <a:defRPr sz="1800"/>
            </a:pPr>
            <a:r>
              <a:t>Data Science and Data Analytics has completely changed the NBA landscape, so much so that the league now runs a yearly Hackathon, this allows to get some great ideas and find new data analyst with talent. </a:t>
            </a:r>
          </a:p>
          <a:p>
            <a:pPr indent="-317500" algn="just">
              <a:buSzPts val="1800"/>
              <a:buFontTx/>
              <a:buAutoNum type="arabicPeriod" startAt="1"/>
              <a:defRPr sz="1800"/>
            </a:pPr>
            <a:r>
              <a:t>How data is collected from an ongoing match? In 2009 the league began using a state of art video system to track the players movement on the court as well as the ball. </a:t>
            </a:r>
          </a:p>
          <a:p>
            <a:pPr indent="-317500" algn="just">
              <a:buSzPts val="1800"/>
              <a:buFontTx/>
              <a:buAutoNum type="arabicPeriod" startAt="1"/>
              <a:defRPr sz="1800"/>
            </a:pPr>
            <a:r>
              <a:t>NBA’s data revolution has created rosters with more skilled, more well rounded players that are better rested, and increased the profitability of the NBA.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34;p43"/>
          <p:cNvSpPr txBox="1"/>
          <p:nvPr>
            <p:ph type="body" idx="1"/>
          </p:nvPr>
        </p:nvSpPr>
        <p:spPr>
          <a:xfrm>
            <a:off x="719849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914400" indent="-292100">
              <a:buSzPts val="1400"/>
              <a:defRPr sz="1400"/>
            </a:pPr>
            <a:r>
              <a:t>We used the same features and target and calculated the </a:t>
            </a:r>
          </a:p>
          <a:p>
            <a:pPr marL="0" indent="914400">
              <a:buSzTx/>
              <a:buNone/>
              <a:defRPr b="1" sz="1400"/>
            </a:pPr>
            <a:r>
              <a:t>Feature importance</a:t>
            </a:r>
            <a:r>
              <a:rPr b="0"/>
              <a:t> and found that ‘FG_sqrt’ is the most important feature than others</a:t>
            </a:r>
          </a:p>
        </p:txBody>
      </p:sp>
      <p:pic>
        <p:nvPicPr>
          <p:cNvPr id="222" name="Google Shape;235;p43" descr="Google Shape;235;p43"/>
          <p:cNvPicPr>
            <a:picLocks noChangeAspect="1"/>
          </p:cNvPicPr>
          <p:nvPr/>
        </p:nvPicPr>
        <p:blipFill>
          <a:blip r:embed="rId2">
            <a:extLst/>
          </a:blip>
          <a:srcRect l="58029" t="25606" r="6068" b="24113"/>
          <a:stretch>
            <a:fillRect/>
          </a:stretch>
        </p:blipFill>
        <p:spPr>
          <a:xfrm>
            <a:off x="2773978" y="1778194"/>
            <a:ext cx="3822640" cy="3011428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4. DecisionTreeRegressor"/>
          <p:cNvSpPr txBox="1"/>
          <p:nvPr/>
        </p:nvSpPr>
        <p:spPr>
          <a:xfrm>
            <a:off x="1303918" y="675298"/>
            <a:ext cx="3126817" cy="564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ts val="300"/>
              </a:spcBef>
              <a:buClr>
                <a:schemeClr val="accent3">
                  <a:lumOff val="44000"/>
                </a:schemeClr>
              </a:buClr>
              <a:buFont typeface="Arial"/>
              <a:defRPr b="1" sz="18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4. DecisionTreeRegressor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40;p44"/>
          <p:cNvSpPr txBox="1"/>
          <p:nvPr>
            <p:ph type="body" idx="1"/>
          </p:nvPr>
        </p:nvSpPr>
        <p:spPr>
          <a:xfrm>
            <a:off x="245144" y="1331124"/>
            <a:ext cx="7704302" cy="3400802"/>
          </a:xfrm>
          <a:prstGeom prst="rect">
            <a:avLst/>
          </a:prstGeom>
        </p:spPr>
        <p:txBody>
          <a:bodyPr/>
          <a:lstStyle/>
          <a:p>
            <a:pPr marL="914400">
              <a:buSzPts val="1600"/>
              <a:defRPr sz="1600"/>
            </a:pPr>
            <a:r>
              <a:t>For the rest of the models we took only ‘FG_sqrt’  as our feature  </a:t>
            </a:r>
          </a:p>
          <a:p>
            <a:pPr marL="0" indent="914400">
              <a:buSzTx/>
              <a:buNone/>
            </a:pPr>
            <a:endParaRPr sz="1600"/>
          </a:p>
          <a:p>
            <a:pPr marL="914400">
              <a:buSzPts val="1600"/>
              <a:defRPr sz="1600"/>
            </a:pPr>
            <a:r>
              <a:t>Found the predictions of the tree regressor for train and test subsets and calculated R2 score</a:t>
            </a:r>
          </a:p>
          <a:p>
            <a:pPr marL="0" indent="914400">
              <a:buSzTx/>
              <a:buNone/>
            </a:pPr>
            <a:endParaRPr sz="1600"/>
          </a:p>
          <a:p>
            <a:pPr marL="914400">
              <a:buSzPts val="1600"/>
              <a:defRPr sz="1600"/>
            </a:pPr>
            <a:r>
              <a:t>Used GridSearchCV to find the best hyperparameters</a:t>
            </a:r>
          </a:p>
          <a:p>
            <a:pPr marL="0" indent="914400">
              <a:buSzTx/>
              <a:buNone/>
            </a:pPr>
            <a:endParaRPr sz="1600"/>
          </a:p>
          <a:p>
            <a:pPr marL="914400">
              <a:buSzPts val="1600"/>
              <a:defRPr sz="1600"/>
            </a:pPr>
            <a:r>
              <a:t>Retrained the regressor with the best hyperparameters and calculated the R2 score again and compared with the previous ones. We were successful in curing some variance by tuning the hyperparameters.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46;p45" descr="Google Shape;246;p45"/>
          <p:cNvPicPr>
            <a:picLocks noChangeAspect="1"/>
          </p:cNvPicPr>
          <p:nvPr/>
        </p:nvPicPr>
        <p:blipFill>
          <a:blip r:embed="rId3">
            <a:extLst/>
          </a:blip>
          <a:srcRect l="57593" t="45383" r="5274" b="14108"/>
          <a:stretch>
            <a:fillRect/>
          </a:stretch>
        </p:blipFill>
        <p:spPr>
          <a:xfrm>
            <a:off x="1705319" y="1251346"/>
            <a:ext cx="5269118" cy="3233324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Plot predictions vs true values for ‘PTS_sqrt’"/>
          <p:cNvSpPr txBox="1"/>
          <p:nvPr/>
        </p:nvSpPr>
        <p:spPr>
          <a:xfrm>
            <a:off x="1012914" y="727032"/>
            <a:ext cx="7118172" cy="283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ts val="300"/>
              </a:spcBef>
              <a:buClr>
                <a:schemeClr val="accent3">
                  <a:lumOff val="44000"/>
                </a:schemeClr>
              </a:buClr>
              <a:buFont typeface="Arial"/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Plot predictions vs true values for ‘PTS_sqrt’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51;p46"/>
          <p:cNvSpPr txBox="1"/>
          <p:nvPr>
            <p:ph type="body" idx="1"/>
          </p:nvPr>
        </p:nvSpPr>
        <p:spPr>
          <a:xfrm>
            <a:off x="874944" y="1178449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914400">
              <a:buSzTx/>
              <a:buNone/>
            </a:pPr>
            <a:endParaRPr sz="1600"/>
          </a:p>
          <a:p>
            <a:pPr marL="0" indent="0">
              <a:buSzTx/>
              <a:buNone/>
              <a:defRPr sz="1800"/>
            </a:pPr>
            <a:r>
              <a:t>5. </a:t>
            </a:r>
            <a:r>
              <a:rPr b="1"/>
              <a:t>Gradient Boosting Regressor</a:t>
            </a:r>
            <a:endParaRPr b="1"/>
          </a:p>
          <a:p>
            <a:pPr marL="914400" indent="-304800">
              <a:buSzPts val="1600"/>
              <a:defRPr sz="1600"/>
            </a:pPr>
            <a:r>
              <a:t>98.18 percent R2 score and no overfitting</a:t>
            </a:r>
          </a:p>
          <a:p>
            <a:pPr marL="0" indent="914400">
              <a:buSzTx/>
              <a:buNone/>
            </a:pPr>
            <a:endParaRPr sz="1600"/>
          </a:p>
          <a:p>
            <a:pPr marL="0" indent="914400">
              <a:buSzTx/>
              <a:buNone/>
            </a:pPr>
            <a:endParaRPr sz="1600"/>
          </a:p>
          <a:p>
            <a:pPr marL="0" indent="0">
              <a:buSzTx/>
              <a:buNone/>
              <a:defRPr sz="1800"/>
            </a:pPr>
            <a:r>
              <a:t>6. </a:t>
            </a:r>
            <a:r>
              <a:rPr b="1"/>
              <a:t>Random Forest Regressor</a:t>
            </a:r>
            <a:endParaRPr b="1"/>
          </a:p>
          <a:p>
            <a:pPr marL="914400" indent="-304800">
              <a:buSzPts val="1600"/>
              <a:defRPr sz="1600"/>
            </a:pPr>
            <a:r>
              <a:t>98 percent accuracy and no overfitting for this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56;p47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Conclusion for Regression Analysis:</a:t>
            </a:r>
          </a:p>
        </p:txBody>
      </p:sp>
      <p:sp>
        <p:nvSpPr>
          <p:cNvPr id="235" name="Google Shape;257;p47"/>
          <p:cNvSpPr txBox="1"/>
          <p:nvPr/>
        </p:nvSpPr>
        <p:spPr>
          <a:xfrm>
            <a:off x="1004599" y="3797149"/>
            <a:ext cx="6663602" cy="58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Best ML Models: Decision Tree, Gradient Boosting Regressor, Random Forest Regressor produces same results. </a:t>
            </a:r>
          </a:p>
        </p:txBody>
      </p:sp>
      <p:pic>
        <p:nvPicPr>
          <p:cNvPr id="236" name="Google Shape;258;p47" descr="Google Shape;258;p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1725" y="1314234"/>
            <a:ext cx="6229351" cy="21526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63;p48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841247">
              <a:defRPr sz="2116"/>
            </a:lvl1pPr>
          </a:lstStyle>
          <a:p>
            <a:pPr/>
            <a:r>
              <a:t>4. Player will retain or not?</a:t>
            </a:r>
          </a:p>
        </p:txBody>
      </p:sp>
      <p:sp>
        <p:nvSpPr>
          <p:cNvPr id="239" name="Google Shape;264;p48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r>
              <a:t>We took our features as ‘FG_sqrt’ and ‘FT_sqrt’ and </a:t>
            </a:r>
          </a:p>
          <a:p>
            <a:pPr marL="0" indent="0">
              <a:buSzTx/>
              <a:buNone/>
              <a:defRPr sz="1800"/>
            </a:pPr>
            <a:r>
              <a:t>target as ‘Threshold PTS’ </a:t>
            </a:r>
          </a:p>
          <a:p>
            <a:pPr marL="0" indent="0">
              <a:buSzTx/>
              <a:buNone/>
            </a:pPr>
            <a:endParaRPr sz="1800"/>
          </a:p>
          <a:p>
            <a:pPr marL="0" indent="0">
              <a:buSzTx/>
              <a:buNone/>
              <a:defRPr sz="1800"/>
            </a:pPr>
            <a:r>
              <a:t>- This is a </a:t>
            </a:r>
            <a:r>
              <a:t>Balanced dataset</a:t>
            </a:r>
          </a:p>
          <a:p>
            <a:pPr marL="0" indent="0">
              <a:buSzTx/>
              <a:buNone/>
            </a:pPr>
            <a:endParaRPr sz="1800"/>
          </a:p>
          <a:p>
            <a:pPr marL="0" indent="0">
              <a:buSzTx/>
              <a:buNone/>
            </a:pPr>
            <a:r>
              <a:t> </a:t>
            </a:r>
            <a:r>
              <a:rPr b="1" sz="1800"/>
              <a:t>i) Logistic regression</a:t>
            </a:r>
            <a:endParaRPr b="1" sz="1800"/>
          </a:p>
          <a:p>
            <a:pPr marL="914400" indent="-304800">
              <a:buSzPts val="1600"/>
              <a:defRPr sz="1600"/>
            </a:pPr>
            <a:r>
              <a:t>Accuracy of 97%</a:t>
            </a:r>
          </a:p>
          <a:p>
            <a:pPr marL="914400" indent="-304800">
              <a:spcBef>
                <a:spcPts val="0"/>
              </a:spcBef>
              <a:buSzPts val="1600"/>
              <a:defRPr sz="1600"/>
            </a:pPr>
            <a:r>
              <a:t>No sign of overfitting</a:t>
            </a:r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</a:pPr>
            <a:r>
              <a:t> 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69;p49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877823">
              <a:defRPr sz="2112"/>
            </a:lvl1pPr>
          </a:lstStyle>
          <a:p>
            <a:pPr/>
            <a:r>
              <a:t>Decision Region for logistic regression</a:t>
            </a:r>
          </a:p>
        </p:txBody>
      </p:sp>
      <p:pic>
        <p:nvPicPr>
          <p:cNvPr id="242" name="Google Shape;270;p49" descr="Google Shape;270;p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1450" y="1196734"/>
            <a:ext cx="4762501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75;p50"/>
          <p:cNvSpPr txBox="1"/>
          <p:nvPr>
            <p:ph type="body" idx="1"/>
          </p:nvPr>
        </p:nvSpPr>
        <p:spPr>
          <a:xfrm>
            <a:off x="719849" y="621268"/>
            <a:ext cx="7704302" cy="390096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r>
              <a:t>ii) </a:t>
            </a:r>
            <a:r>
              <a:rPr b="1"/>
              <a:t>LDA and QDA</a:t>
            </a:r>
            <a:endParaRPr b="1"/>
          </a:p>
          <a:p>
            <a:pPr marL="0" indent="0">
              <a:buSzTx/>
              <a:buNone/>
              <a:defRPr sz="1800"/>
            </a:pPr>
            <a:endParaRPr b="1"/>
          </a:p>
          <a:p>
            <a:pPr marL="914400" indent="-304800">
              <a:buSzPts val="1600"/>
              <a:defRPr sz="1600"/>
            </a:pPr>
            <a:r>
              <a:t>Accuracy is 92 for LDA and 95 for QDA </a:t>
            </a:r>
          </a:p>
          <a:p>
            <a:pPr marL="914400" indent="-304800">
              <a:spcBef>
                <a:spcPts val="0"/>
              </a:spcBef>
              <a:buSzPts val="1600"/>
              <a:defRPr sz="1600"/>
            </a:pPr>
            <a:r>
              <a:t>No sign of overfitting</a:t>
            </a:r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  <a:defRPr sz="1600"/>
            </a:pPr>
            <a:r>
              <a:t>                                                                               </a:t>
            </a:r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  <a:defRPr sz="1600"/>
            </a:pPr>
            <a:r>
              <a:t>                                                                                </a:t>
            </a:r>
          </a:p>
        </p:txBody>
      </p:sp>
      <p:pic>
        <p:nvPicPr>
          <p:cNvPr id="245" name="Google Shape;276;p50" descr="Google Shape;276;p5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8908" y="1870836"/>
            <a:ext cx="4623130" cy="29245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81;p51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 sz="1800"/>
            </a:pPr>
            <a:r>
              <a:t>iii) Random forest classifier</a:t>
            </a:r>
          </a:p>
          <a:p>
            <a:pPr marL="914400" indent="-304800">
              <a:buSzPts val="1600"/>
              <a:defRPr sz="1600"/>
            </a:pPr>
            <a:r>
              <a:t>Accuracy is 97</a:t>
            </a:r>
          </a:p>
          <a:p>
            <a:pPr marL="914400" indent="-304800">
              <a:spcBef>
                <a:spcPts val="0"/>
              </a:spcBef>
              <a:buSzPts val="1600"/>
              <a:defRPr sz="1600"/>
            </a:pPr>
            <a:r>
              <a:t>No sign of overfitting</a:t>
            </a:r>
          </a:p>
          <a:p>
            <a:pPr marL="0" indent="0">
              <a:buSzTx/>
              <a:buNone/>
            </a:pPr>
            <a:endParaRPr sz="1600"/>
          </a:p>
          <a:p>
            <a:pPr marL="0" indent="0">
              <a:buSzTx/>
              <a:buNone/>
              <a:defRPr b="1" sz="1800"/>
            </a:pPr>
            <a:r>
              <a:t>iv) Gaussian naive bias</a:t>
            </a:r>
          </a:p>
          <a:p>
            <a:pPr marL="914400" indent="-304800">
              <a:buSzPts val="1600"/>
              <a:defRPr sz="1600"/>
            </a:pPr>
            <a:r>
              <a:t>Accuracy is 94.5</a:t>
            </a:r>
          </a:p>
        </p:txBody>
      </p:sp>
      <p:pic>
        <p:nvPicPr>
          <p:cNvPr id="248" name="Google Shape;282;p51" descr="Google Shape;282;p5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8500" y="1789527"/>
            <a:ext cx="4091497" cy="2790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87;p52"/>
          <p:cNvSpPr txBox="1"/>
          <p:nvPr>
            <p:ph type="title"/>
          </p:nvPr>
        </p:nvSpPr>
        <p:spPr>
          <a:xfrm>
            <a:off x="684094" y="520183"/>
            <a:ext cx="7704302" cy="583435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pPr/>
            <a:r>
              <a:t>Conclusion</a:t>
            </a:r>
          </a:p>
        </p:txBody>
      </p:sp>
      <p:pic>
        <p:nvPicPr>
          <p:cNvPr id="251" name="Google Shape;288;p52" descr="Google Shape;288;p52"/>
          <p:cNvPicPr>
            <a:picLocks noChangeAspect="1"/>
          </p:cNvPicPr>
          <p:nvPr/>
        </p:nvPicPr>
        <p:blipFill>
          <a:blip r:embed="rId2">
            <a:extLst/>
          </a:blip>
          <a:srcRect l="0" t="27609" r="65779" b="66083"/>
          <a:stretch>
            <a:fillRect/>
          </a:stretch>
        </p:blipFill>
        <p:spPr>
          <a:xfrm>
            <a:off x="1411550" y="1851274"/>
            <a:ext cx="5939200" cy="615602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Google Shape;289;p52"/>
          <p:cNvSpPr txBox="1"/>
          <p:nvPr/>
        </p:nvSpPr>
        <p:spPr>
          <a:xfrm>
            <a:off x="1479124" y="2929600"/>
            <a:ext cx="6250502" cy="583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From the above we can say that Logistic regression and random forest classifier are the best to model our classification problem.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66;p16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/>
          <a:p>
            <a:pPr defTabSz="667512">
              <a:defRPr sz="2117"/>
            </a:pPr>
            <a:r>
              <a:t> </a:t>
            </a:r>
            <a:r>
              <a:rPr sz="1679"/>
              <a:t>Basic Terminology</a:t>
            </a:r>
          </a:p>
        </p:txBody>
      </p:sp>
      <p:pic>
        <p:nvPicPr>
          <p:cNvPr id="125" name="Google Shape;67;p16" descr="Google Shape;67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8100" y="1205299"/>
            <a:ext cx="6256300" cy="3450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11;p39"/>
          <p:cNvSpPr txBox="1"/>
          <p:nvPr>
            <p:ph type="title"/>
          </p:nvPr>
        </p:nvSpPr>
        <p:spPr>
          <a:xfrm>
            <a:off x="719849" y="1317353"/>
            <a:ext cx="7704302" cy="381001"/>
          </a:xfrm>
          <a:prstGeom prst="rect">
            <a:avLst/>
          </a:prstGeom>
        </p:spPr>
        <p:txBody>
          <a:bodyPr/>
          <a:lstStyle>
            <a:lvl1pPr defTabSz="740663">
              <a:defRPr i="1" sz="2106"/>
            </a:lvl1pPr>
          </a:lstStyle>
          <a:p>
            <a:pPr/>
            <a:r>
              <a:t>KMeans clustering</a:t>
            </a:r>
          </a:p>
        </p:txBody>
      </p:sp>
      <p:sp>
        <p:nvSpPr>
          <p:cNvPr id="255" name="Google Shape;212;p39"/>
          <p:cNvSpPr txBox="1"/>
          <p:nvPr>
            <p:ph type="body" idx="1"/>
          </p:nvPr>
        </p:nvSpPr>
        <p:spPr>
          <a:xfrm>
            <a:off x="577394" y="1728265"/>
            <a:ext cx="7704302" cy="265058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  <a:p>
            <a:pPr indent="-311150">
              <a:buSzPts val="1700"/>
              <a:defRPr sz="1700"/>
            </a:pPr>
            <a:r>
              <a:t>A cluster refers to a collection of data points aggregated together because of certain similarities</a:t>
            </a:r>
          </a:p>
          <a:p>
            <a:pPr marL="0" indent="457200">
              <a:buSzTx/>
              <a:buNone/>
            </a:pPr>
            <a:endParaRPr sz="1700"/>
          </a:p>
          <a:p>
            <a:pPr indent="-311150">
              <a:buSzPts val="1700"/>
              <a:defRPr sz="1700"/>
            </a:pPr>
            <a:r>
              <a:t>Can make</a:t>
            </a:r>
            <a:r>
              <a:t> 5 clusters of players using this ML model to show which players are most similar to each other</a:t>
            </a:r>
          </a:p>
          <a:p>
            <a:pPr marL="0" indent="457200">
              <a:buSzTx/>
              <a:buNone/>
            </a:pPr>
            <a:endParaRPr sz="1700"/>
          </a:p>
          <a:p>
            <a:pPr indent="-311150">
              <a:buSzPts val="1700"/>
              <a:defRPr sz="1700"/>
            </a:pPr>
            <a:r>
              <a:t>We can see which players are in the same cluster and know some interesting facts from this</a:t>
            </a:r>
          </a:p>
        </p:txBody>
      </p:sp>
      <p:sp>
        <p:nvSpPr>
          <p:cNvPr id="256" name="FUTURE SCOPE"/>
          <p:cNvSpPr txBox="1"/>
          <p:nvPr/>
        </p:nvSpPr>
        <p:spPr>
          <a:xfrm>
            <a:off x="792232" y="681400"/>
            <a:ext cx="1903042" cy="271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9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>
              <a:defRPr>
                <a:solidFill>
                  <a:srgbClr val="4D4D4D"/>
                </a:solidFill>
              </a:defRPr>
            </a:pPr>
            <a:r>
              <a:rPr>
                <a:solidFill>
                  <a:schemeClr val="accent3">
                    <a:lumOff val="44000"/>
                  </a:schemeClr>
                </a:solidFill>
              </a:rPr>
              <a:t>FUTURE SCOPE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17;p40"/>
          <p:cNvSpPr txBox="1"/>
          <p:nvPr>
            <p:ph type="title"/>
          </p:nvPr>
        </p:nvSpPr>
        <p:spPr>
          <a:xfrm>
            <a:off x="982894" y="509509"/>
            <a:ext cx="7704302" cy="381001"/>
          </a:xfrm>
          <a:prstGeom prst="rect">
            <a:avLst/>
          </a:prstGeom>
        </p:spPr>
        <p:txBody>
          <a:bodyPr/>
          <a:lstStyle>
            <a:lvl1pPr defTabSz="740663">
              <a:defRPr sz="2106"/>
            </a:lvl1pPr>
          </a:lstStyle>
          <a:p>
            <a:pPr/>
            <a:r>
              <a:t>KMeans cluster of NBA Players where k=5</a:t>
            </a:r>
          </a:p>
        </p:txBody>
      </p:sp>
      <p:pic>
        <p:nvPicPr>
          <p:cNvPr id="259" name="Google Shape;218;p40" descr="Google Shape;218;p40"/>
          <p:cNvPicPr>
            <a:picLocks noChangeAspect="1"/>
          </p:cNvPicPr>
          <p:nvPr/>
        </p:nvPicPr>
        <p:blipFill>
          <a:blip r:embed="rId2">
            <a:extLst/>
          </a:blip>
          <a:srcRect l="59251" t="28452" r="9732" b="38677"/>
          <a:stretch>
            <a:fillRect/>
          </a:stretch>
        </p:blipFill>
        <p:spPr>
          <a:xfrm>
            <a:off x="1891313" y="1360424"/>
            <a:ext cx="5056025" cy="30142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hank you!"/>
          <p:cNvSpPr txBox="1"/>
          <p:nvPr/>
        </p:nvSpPr>
        <p:spPr>
          <a:xfrm>
            <a:off x="2979921" y="2120900"/>
            <a:ext cx="2812716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4500">
                <a:solidFill>
                  <a:srgbClr val="FEFEFE"/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72;p17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Introduction: Basic  Terminology</a:t>
            </a:r>
          </a:p>
        </p:txBody>
      </p:sp>
      <p:sp>
        <p:nvSpPr>
          <p:cNvPr id="128" name="Google Shape;73;p17"/>
          <p:cNvSpPr txBox="1"/>
          <p:nvPr>
            <p:ph type="body" idx="1"/>
          </p:nvPr>
        </p:nvSpPr>
        <p:spPr>
          <a:xfrm>
            <a:off x="684094" y="1168924"/>
            <a:ext cx="7704302" cy="3400802"/>
          </a:xfrm>
          <a:prstGeom prst="rect">
            <a:avLst/>
          </a:prstGeom>
        </p:spPr>
        <p:txBody>
          <a:bodyPr/>
          <a:lstStyle/>
          <a:p>
            <a:pPr indent="-358775">
              <a:buClr>
                <a:srgbClr val="F5F5F5"/>
              </a:buClr>
              <a:defRPr>
                <a:solidFill>
                  <a:srgbClr val="F5F5F5"/>
                </a:solidFill>
              </a:defRPr>
            </a:pPr>
            <a:r>
              <a:t>Court game between two teams of five players.</a:t>
            </a:r>
          </a:p>
          <a:p>
            <a:pPr indent="-358775">
              <a:spcBef>
                <a:spcPts val="0"/>
              </a:spcBef>
              <a:buClr>
                <a:srgbClr val="F5F5F5"/>
              </a:buClr>
              <a:defRPr>
                <a:solidFill>
                  <a:srgbClr val="F5F5F5"/>
                </a:solidFill>
              </a:defRPr>
            </a:pPr>
            <a:r>
              <a:t>They score by tossing, or “shooting,” an inflated ball through a raised hoop, or “basket,” located in their opponent’s end of the court.</a:t>
            </a:r>
          </a:p>
          <a:p>
            <a:pPr indent="-358775">
              <a:spcBef>
                <a:spcPts val="0"/>
              </a:spcBef>
              <a:buClr>
                <a:srgbClr val="F5F5F5"/>
              </a:buClr>
              <a:defRPr>
                <a:solidFill>
                  <a:srgbClr val="F5F5F5"/>
                </a:solidFill>
              </a:defRPr>
            </a:pPr>
            <a:r>
              <a:t>A goal is worth two points, three if shot from outside a specified limit.</a:t>
            </a:r>
          </a:p>
          <a:p>
            <a:pPr indent="-339725">
              <a:spcBef>
                <a:spcPts val="0"/>
              </a:spcBef>
              <a:buClr>
                <a:srgbClr val="F5F5F5"/>
              </a:buClr>
              <a:defRPr>
                <a:solidFill>
                  <a:srgbClr val="F5F5F5"/>
                </a:solidFill>
              </a:defRPr>
            </a:pPr>
            <a:r>
              <a:t>A player who is fouled (through unwarranted physical contact) by another is awarded one to three free-throw attempts (depending on the circumstances of the foul).</a:t>
            </a:r>
            <a:r>
              <a:rPr sz="1700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78;p18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Introduction: Basic  Terminology</a:t>
            </a:r>
          </a:p>
        </p:txBody>
      </p:sp>
      <p:pic>
        <p:nvPicPr>
          <p:cNvPr id="131" name="Google Shape;79;p18" descr="Google Shape;79;p18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999" y="1358024"/>
            <a:ext cx="6442628" cy="304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84;p19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Workflow of the Project</a:t>
            </a:r>
          </a:p>
        </p:txBody>
      </p:sp>
      <p:pic>
        <p:nvPicPr>
          <p:cNvPr id="134" name="Google Shape;85;p19" descr="Google Shape;85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4825" y="1195774"/>
            <a:ext cx="6183249" cy="34951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90;p20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Obtaining the Dataset from csv file</a:t>
            </a:r>
          </a:p>
        </p:txBody>
      </p:sp>
      <p:pic>
        <p:nvPicPr>
          <p:cNvPr id="137" name="Google Shape;91;p20" descr="Google Shape;91;p20"/>
          <p:cNvPicPr>
            <a:picLocks noChangeAspect="1"/>
          </p:cNvPicPr>
          <p:nvPr/>
        </p:nvPicPr>
        <p:blipFill>
          <a:blip r:embed="rId3">
            <a:extLst/>
          </a:blip>
          <a:srcRect l="0" t="0" r="0" b="7175"/>
          <a:stretch>
            <a:fillRect/>
          </a:stretch>
        </p:blipFill>
        <p:spPr>
          <a:xfrm>
            <a:off x="893799" y="1434974"/>
            <a:ext cx="7149753" cy="2410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96;p21"/>
          <p:cNvSpPr txBox="1"/>
          <p:nvPr>
            <p:ph type="title"/>
          </p:nvPr>
        </p:nvSpPr>
        <p:spPr>
          <a:xfrm>
            <a:off x="684094" y="520183"/>
            <a:ext cx="7704302" cy="381001"/>
          </a:xfrm>
          <a:prstGeom prst="rect">
            <a:avLst/>
          </a:prstGeom>
        </p:spPr>
        <p:txBody>
          <a:bodyPr/>
          <a:lstStyle>
            <a:lvl1pPr defTabSz="667512">
              <a:defRPr sz="2117"/>
            </a:lvl1pPr>
          </a:lstStyle>
          <a:p>
            <a:pPr/>
            <a:r>
              <a:t>Summary Statistics</a:t>
            </a:r>
          </a:p>
        </p:txBody>
      </p:sp>
      <p:pic>
        <p:nvPicPr>
          <p:cNvPr id="142" name="Google Shape;97;p21" descr="Google Shape;97;p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713" y="1663824"/>
            <a:ext cx="7544575" cy="2085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emplate">
  <a:themeElements>
    <a:clrScheme name="template">
      <a:dk1>
        <a:srgbClr val="4D4D4D"/>
      </a:dk1>
      <a:lt1>
        <a:srgbClr val="FFFFFF"/>
      </a:lt1>
      <a:dk2>
        <a:srgbClr val="A7A7A7"/>
      </a:dk2>
      <a:lt2>
        <a:srgbClr val="535353"/>
      </a:lt2>
      <a:accent1>
        <a:srgbClr val="858585"/>
      </a:accent1>
      <a:accent2>
        <a:srgbClr val="939393"/>
      </a:accent2>
      <a:accent3>
        <a:srgbClr val="8F8F8F"/>
      </a:accent3>
      <a:accent4>
        <a:srgbClr val="404040"/>
      </a:accent4>
      <a:accent5>
        <a:srgbClr val="C2C2C2"/>
      </a:accent5>
      <a:accent6>
        <a:srgbClr val="4A4A4A"/>
      </a:accent6>
      <a:hlink>
        <a:srgbClr val="0000FF"/>
      </a:hlink>
      <a:folHlink>
        <a:srgbClr val="FF00FF"/>
      </a:folHlink>
    </a:clrScheme>
    <a:fontScheme name="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D4D4D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D4D4D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emplate">
  <a:themeElements>
    <a:clrScheme name="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58585"/>
      </a:accent1>
      <a:accent2>
        <a:srgbClr val="939393"/>
      </a:accent2>
      <a:accent3>
        <a:srgbClr val="8F8F8F"/>
      </a:accent3>
      <a:accent4>
        <a:srgbClr val="404040"/>
      </a:accent4>
      <a:accent5>
        <a:srgbClr val="C2C2C2"/>
      </a:accent5>
      <a:accent6>
        <a:srgbClr val="4A4A4A"/>
      </a:accent6>
      <a:hlink>
        <a:srgbClr val="0000FF"/>
      </a:hlink>
      <a:folHlink>
        <a:srgbClr val="FF00FF"/>
      </a:folHlink>
    </a:clrScheme>
    <a:fontScheme name="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D4D4D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4D4D4D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